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1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</p:sldIdLst>
  <p:sldSz cx="14630400" cy="8229600"/>
  <p:notesSz cx="8229600" cy="14630400"/>
  <p:embeddedFontLst>
    <p:embeddedFont>
      <p:font typeface="Corben" panose="020B0604020202020204" charset="0"/>
      <p:regular r:id="rId12"/>
    </p:embeddedFont>
    <p:embeddedFont>
      <p:font typeface="Nobile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05988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B5B63-5426-C3F2-BDE3-7985B2DC2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477779-45CF-A746-E04D-8400BE2BB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4D027-1972-66D6-BC59-29A42631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4DA0B-4D0B-E417-2473-3B0C8EB8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8519E-5989-3F95-2412-E7C317D0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84571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69E7-5616-1B23-4D55-297283276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493A78-5AFA-DBA8-BBDE-5895A5D10B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81601-C1E6-4FC2-6D3F-263D8A6BF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94602-2EC4-BA37-BEDD-177B179C9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8AA21-BF81-CAF4-E356-D35E4DB7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964054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35C7DA-0B4A-C9C0-CB05-D4933300B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A0C223-FF4A-5493-EF7C-A58928DBF1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882DD-FFBE-BAD2-107C-41FF2C625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30DD2-F3F2-6343-B5D2-3107649A5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61CAB-5F81-5116-499A-E0BAC4CE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66866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0249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1071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9665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4489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335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4778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008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9449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FFC8-D1FE-E0B1-B091-D0448EA99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A80C-F1AB-412E-26E3-5D1474901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1FC57D-0B71-4116-4D0D-A7665D7C9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1A986-D2C1-ED99-E65D-DC0B0973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84E345-CFD3-DC2A-EDF7-620277898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296429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883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EC1A-077E-F013-B87F-70F75B4DC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A5B5B-A817-8412-0C9F-4A0BDF1F8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DDD30-2828-8C2B-3E2C-69CF93E8F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9428B-00A7-5372-730A-2073AE44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352F9-FDA3-58FD-5E0C-56760FFC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7482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C9BC5-11AA-EA8E-6633-0422EB9AA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3B294-8694-CB7C-8271-81CD8D8FA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C1574-B6FB-19D8-89B9-D0EB358D8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A1849-1FC3-4E8E-56F8-EF242C2BE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9282F-7EF9-B887-C5B7-2FDCB9FED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C9D76-BCB4-B5AB-E66B-D68287175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20300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DFDDE-CA0C-0232-D28C-649718147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CDE2A-2F42-EA00-7A54-55CDD4E73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6581E2-2A4F-E291-A401-F25EEBDE1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38CEAF-8E22-370F-712D-7418F16583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5A7ED1-90AE-19B8-2BD4-AD87DB2B56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764ADB-A6F9-90DE-15C9-6A6D545A4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591910-B696-9ACB-BCE9-75E691016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CF1E36-7E3D-2811-D80E-870A9DEFD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82227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5A4-B0B1-AFB4-26A9-CDA2876B4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A40CFF-A00E-B07D-82FB-45DED7D1C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769A6-BD2C-A57E-697B-2A8D88C4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A20AC-143D-DB7D-128B-44944C50B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067828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5E15E3-889F-0CAB-CFDF-4CE12B51B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26C08-CABC-FF6A-50D3-962DF936A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0C08C-AAC6-5AAA-0A9C-F4625463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3489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B77BB-4ADE-48EB-769D-270D3C64B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D5652-B6C7-E452-6B21-15979E4D8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D77BEE-D784-0485-1DAC-15DDA49E0A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2DA52-7A9F-B18D-B459-312E44B16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EE2D3-AC83-70CE-791A-36249E2B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DF84BC-718F-4EB5-8348-DC54EBE74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33441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167D4-5026-3DB5-531F-C1AF07E8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62F501-13E5-4729-2327-6E627BD8F5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29BD82-F18A-7C3B-22E5-11E4AADF1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1686DE-0123-383F-2DF3-653FAB4B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5B5444-9189-D1DD-EE80-FD95F547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3F495-B0A4-AC67-2410-EF3A9A413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217156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19D1D-1D2A-2463-2772-BA83BEDA2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CF77F8-4B98-BFF0-99E9-2A6805EE3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EE232-3E4A-A087-D4C8-543D809A4D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5E1569-8321-4066-AFBD-0F9130D88C98}" type="datetimeFigureOut">
              <a:rPr lang="en-IN" smtClean="0"/>
              <a:t>15-10-2025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BD037-F44B-A197-C178-1561230EA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986CE4-DC4F-B407-636B-DEA36DB854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F8747-6223-4387-B433-B65C119B277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865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104EF83-198F-4354-8313-BAE2B94BA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B5D200-25E1-1D85-41EB-51F57C6DA2C0}"/>
              </a:ext>
            </a:extLst>
          </p:cNvPr>
          <p:cNvSpPr txBox="1"/>
          <p:nvPr/>
        </p:nvSpPr>
        <p:spPr>
          <a:xfrm>
            <a:off x="7114478" y="1856007"/>
            <a:ext cx="7315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: Data Insight &amp; </a:t>
            </a:r>
            <a:r>
              <a:rPr lang="en-US" sz="4000" dirty="0" err="1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AutoML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1F3920-DEFC-0322-72F9-0E2E00C05BAE}"/>
              </a:ext>
            </a:extLst>
          </p:cNvPr>
          <p:cNvSpPr txBox="1"/>
          <p:nvPr/>
        </p:nvSpPr>
        <p:spPr>
          <a:xfrm>
            <a:off x="4315521" y="3485866"/>
            <a:ext cx="7315200" cy="4389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                                      Mansi| University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Roll</a:t>
            </a: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No.: 2302610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7462F2-7334-4E7B-E027-2E0016445184}"/>
              </a:ext>
            </a:extLst>
          </p:cNvPr>
          <p:cNvSpPr txBox="1"/>
          <p:nvPr/>
        </p:nvSpPr>
        <p:spPr>
          <a:xfrm>
            <a:off x="5809785" y="4122605"/>
            <a:ext cx="7315200" cy="43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Guru Nanak Dev Engineering College, Ludhiana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CD699-CE51-63CB-01FE-FE06BC126CBC}"/>
              </a:ext>
            </a:extLst>
          </p:cNvPr>
          <p:cNvSpPr txBox="1"/>
          <p:nvPr/>
        </p:nvSpPr>
        <p:spPr>
          <a:xfrm>
            <a:off x="6367347" y="4750817"/>
            <a:ext cx="7315200" cy="43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Organization: Sensation software solution Pvt. Ltd.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9FACBA-2850-0A1D-EDB9-84B34EAD5204}"/>
              </a:ext>
            </a:extLst>
          </p:cNvPr>
          <p:cNvSpPr txBox="1"/>
          <p:nvPr/>
        </p:nvSpPr>
        <p:spPr>
          <a:xfrm>
            <a:off x="5575612" y="5390228"/>
            <a:ext cx="7315200" cy="4321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Duration: 23rd June 2025 – 23rd July 2025</a:t>
            </a:r>
            <a:endParaRPr 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9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Project  Objective : From Raw Data to Model Comparison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 presentation on leveraging Automated Machine Learning (AutoML) for efficient data processing, insightful model building, and comprehensive performance comparison.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128866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Introduction: Why Automate Machine Learning?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29623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Accelerated Workflow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AutoML simplifies complex ML pipelines, drastically reducing the time required for model building and experimentation.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Efficient Evaluation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Our project uses AutoML to quickly process data and systematically evaluate multiple algorithms to find the best fit.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Actionable Insights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core goal is to deliver clear, data-driven insights by comparing model accuracies on rigorously cleaned data.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9860875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1: Dataset Overview &amp; Challenges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6666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Initial Data State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80098" y="2437805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raw dataset contained significant amounts of missing or null values (NaN) across multiple columns.</a:t>
            </a: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>
              <a:solidFill>
                <a:srgbClr val="404155"/>
              </a:solidFill>
              <a:latin typeface="Nobile" pitchFamily="34" charset="0"/>
            </a:endParaRPr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80924" y="4114800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Null values, if unaddressed, can introduce bias, leading to inaccurate model training and unreliable predictions.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5956339"/>
            <a:ext cx="694384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faced a diverse mix of categorical and numerical features requiring careful, tailored preprocessing.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215251" y="4984074"/>
            <a:ext cx="6609517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4702" y="707231"/>
            <a:ext cx="7747397" cy="12470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2: Data Preprocessing – Handling Missing Values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184702" y="2253496"/>
            <a:ext cx="7747397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implemented robust null value detection and removal/imputation strategies: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4702" y="2797135"/>
            <a:ext cx="997625" cy="146863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81756" y="2996565"/>
            <a:ext cx="24941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Detection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7381756" y="3427928"/>
            <a:ext cx="6550343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Systematic identification of all null entries across the entire feature space.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702" y="4265771"/>
            <a:ext cx="997625" cy="146863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81756" y="4465201"/>
            <a:ext cx="24941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Imputation/Removal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7381756" y="4896564"/>
            <a:ext cx="6550343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Application of techniques like mean/median imputation for numerical data or elimination of rows/columns where appropriate.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702" y="5734407"/>
            <a:ext cx="997625" cy="178784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81756" y="5933837"/>
            <a:ext cx="249412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Validation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7381756" y="6365200"/>
            <a:ext cx="6550343" cy="9576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result is a high-quality, normalized dataset, substantially improving the reliability and readiness for subsequent modeling steps.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7704" y="532448"/>
            <a:ext cx="11612761" cy="6050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3: Applying Multiple Machine Learning Models</a:t>
            </a:r>
            <a:endParaRPr lang="en-US" sz="3800" dirty="0"/>
          </a:p>
        </p:txBody>
      </p:sp>
      <p:sp>
        <p:nvSpPr>
          <p:cNvPr id="3" name="Text 1"/>
          <p:cNvSpPr/>
          <p:nvPr/>
        </p:nvSpPr>
        <p:spPr>
          <a:xfrm>
            <a:off x="677704" y="1524714"/>
            <a:ext cx="13274993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AutoML was instrumental in rapidly deploying and testing a suite of diverse machine learning algorithms.</a:t>
            </a:r>
            <a:endParaRPr lang="en-US" sz="1500" dirty="0"/>
          </a:p>
        </p:txBody>
      </p:sp>
      <p:sp>
        <p:nvSpPr>
          <p:cNvPr id="4" name="Shape 2"/>
          <p:cNvSpPr/>
          <p:nvPr/>
        </p:nvSpPr>
        <p:spPr>
          <a:xfrm>
            <a:off x="677704" y="2052161"/>
            <a:ext cx="6540698" cy="2051685"/>
          </a:xfrm>
          <a:prstGeom prst="roundRect">
            <a:avLst>
              <a:gd name="adj" fmla="val 396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0564" y="2075021"/>
            <a:ext cx="6494978" cy="580787"/>
          </a:xfrm>
          <a:prstGeom prst="roundRect">
            <a:avLst>
              <a:gd name="adj" fmla="val 9280"/>
            </a:avLst>
          </a:prstGeom>
          <a:solidFill>
            <a:srgbClr val="D2D9F9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856" y="2180034"/>
            <a:ext cx="290393" cy="3630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94159" y="2849404"/>
            <a:ext cx="242042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Logistic Regression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94159" y="3268028"/>
            <a:ext cx="610778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Simple, foundational model for classification, providing a baseline performance metric.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7411998" y="2052161"/>
            <a:ext cx="6540698" cy="2051685"/>
          </a:xfrm>
          <a:prstGeom prst="roundRect">
            <a:avLst>
              <a:gd name="adj" fmla="val 396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34858" y="2075021"/>
            <a:ext cx="6494978" cy="580787"/>
          </a:xfrm>
          <a:prstGeom prst="roundRect">
            <a:avLst>
              <a:gd name="adj" fmla="val 9280"/>
            </a:avLst>
          </a:prstGeom>
          <a:solidFill>
            <a:srgbClr val="D2D9F9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7150" y="2180034"/>
            <a:ext cx="290393" cy="36302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28453" y="2849404"/>
            <a:ext cx="242042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Random Forest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7628453" y="3268028"/>
            <a:ext cx="610778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Ensemble method known for high accuracy and robustness against overfitting.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677704" y="4297442"/>
            <a:ext cx="6540698" cy="2051685"/>
          </a:xfrm>
          <a:prstGeom prst="roundRect">
            <a:avLst>
              <a:gd name="adj" fmla="val 3964"/>
            </a:avLst>
          </a:prstGeom>
          <a:solidFill>
            <a:srgbClr val="F9F9FF">
              <a:alpha val="95000"/>
            </a:srgbClr>
          </a:solidFill>
          <a:ln w="22860">
            <a:solidFill>
              <a:srgbClr val="B8BFD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00564" y="4320302"/>
            <a:ext cx="6494978" cy="580787"/>
          </a:xfrm>
          <a:prstGeom prst="roundRect">
            <a:avLst>
              <a:gd name="adj" fmla="val 9280"/>
            </a:avLst>
          </a:prstGeom>
          <a:solidFill>
            <a:srgbClr val="D2D9F9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856" y="4425315"/>
            <a:ext cx="290393" cy="36302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894159" y="5094684"/>
            <a:ext cx="3506748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Support Vector Machine (SVM)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894159" y="5513308"/>
            <a:ext cx="610778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Effective in high-dimensional spaces, using kernel tricks for complex boundary separation.</a:t>
            </a:r>
            <a:endParaRPr lang="en-US" sz="1500" dirty="0"/>
          </a:p>
        </p:txBody>
      </p:sp>
      <p:sp>
        <p:nvSpPr>
          <p:cNvPr id="20" name="Shape 15"/>
          <p:cNvSpPr/>
          <p:nvPr/>
        </p:nvSpPr>
        <p:spPr>
          <a:xfrm>
            <a:off x="7434858" y="4320302"/>
            <a:ext cx="6494978" cy="580787"/>
          </a:xfrm>
          <a:prstGeom prst="roundRect">
            <a:avLst>
              <a:gd name="adj" fmla="val 9280"/>
            </a:avLst>
          </a:prstGeom>
          <a:solidFill>
            <a:srgbClr val="D2D9F9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7150" y="4425315"/>
            <a:ext cx="290393" cy="36302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28453" y="5094684"/>
            <a:ext cx="2420422" cy="302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04155"/>
                </a:solidFill>
                <a:latin typeface="Corben" pitchFamily="34" charset="0"/>
              </a:rPr>
              <a:t>Decision Tree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7628453" y="5513308"/>
            <a:ext cx="6107787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Nobile" panose="020B0604020202020204" charset="0"/>
              </a:rPr>
              <a:t>Uses flowchart like structure of hierarchical model based on data features to predict outcomes </a:t>
            </a:r>
          </a:p>
        </p:txBody>
      </p:sp>
      <p:sp>
        <p:nvSpPr>
          <p:cNvPr id="24" name="Shape 18"/>
          <p:cNvSpPr/>
          <p:nvPr/>
        </p:nvSpPr>
        <p:spPr>
          <a:xfrm>
            <a:off x="677704" y="6566892"/>
            <a:ext cx="13274993" cy="1132284"/>
          </a:xfrm>
          <a:prstGeom prst="roundRect">
            <a:avLst>
              <a:gd name="adj" fmla="val 7183"/>
            </a:avLst>
          </a:prstGeom>
          <a:solidFill>
            <a:srgbClr val="BBC6F7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299" y="6845141"/>
            <a:ext cx="241935" cy="19359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1306830" y="6808827"/>
            <a:ext cx="12452271" cy="619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AutoML automates essential steps like feature engineering and hyperparameter tuning, enabling rapid, comprehensive experimentation.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450" y="434102"/>
            <a:ext cx="7997904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Step 4: Model Accuracy Results on Test Data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52450" y="8994815"/>
            <a:ext cx="13525500" cy="2525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bar chart clearly visualizes the variance in performance, indicating superior performance from the more complex ensemble methods.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EF6A3B-6A2C-DE60-6C3F-F3B0384E8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5956" y="1134064"/>
            <a:ext cx="7216259" cy="68430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4453"/>
            <a:ext cx="97657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Challenges &amp; Critical Considerations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96860"/>
            <a:ext cx="4196358" cy="4398288"/>
          </a:xfrm>
          <a:prstGeom prst="roundRect">
            <a:avLst>
              <a:gd name="adj" fmla="val 22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Shape 2"/>
          <p:cNvSpPr/>
          <p:nvPr/>
        </p:nvSpPr>
        <p:spPr>
          <a:xfrm>
            <a:off x="1028224" y="27312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90" y="2880122"/>
            <a:ext cx="306110" cy="38266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3638550"/>
            <a:ext cx="29639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"Black Box" Effect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128968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efficient, AutoML can obscure the internal workings of the final model. Human oversight and understanding of model internals remain crucial.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496860"/>
            <a:ext cx="4196358" cy="4398288"/>
          </a:xfrm>
          <a:prstGeom prst="roundRect">
            <a:avLst>
              <a:gd name="adj" fmla="val 22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27312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562" y="2880122"/>
            <a:ext cx="306110" cy="38266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3638550"/>
            <a:ext cx="3241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Garbage In, Garbage Out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128968"/>
            <a:ext cx="372749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AutoML cannot overcome fundamental flaws in the input data. Data quality and rigorous cleaning remain the most critical success factors.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496860"/>
            <a:ext cx="4196358" cy="4398288"/>
          </a:xfrm>
          <a:prstGeom prst="roundRect">
            <a:avLst>
              <a:gd name="adj" fmla="val 227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2731294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4967E9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61734" y="2880122"/>
            <a:ext cx="306110" cy="38266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3638550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Interpretability vs. Accuracy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483298"/>
            <a:ext cx="372749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Often, the most accurate models (like Gradient Boosting) are less interpretable. We must balance high accuracy with the need for explaining predictions based on the specific use case.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5920" y="551855"/>
            <a:ext cx="7354372" cy="621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Conclusion &amp; Future Directions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695920" y="1571030"/>
            <a:ext cx="13238559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project successfully utilized AutoML to streamline the workflow from raw data ingestion to comparative model evaluation.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0" y="2241828"/>
            <a:ext cx="4301728" cy="238637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4336" y="2241828"/>
            <a:ext cx="4301728" cy="238637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132" y="2241828"/>
            <a:ext cx="4301728" cy="2386370"/>
          </a:xfrm>
          <a:prstGeom prst="rect">
            <a:avLst/>
          </a:prstGeom>
        </p:spPr>
      </p:pic>
      <p:sp>
        <p:nvSpPr>
          <p:cNvPr id="7" name="Shape 2"/>
          <p:cNvSpPr/>
          <p:nvPr/>
        </p:nvSpPr>
        <p:spPr>
          <a:xfrm>
            <a:off x="695920" y="4980861"/>
            <a:ext cx="4280297" cy="596503"/>
          </a:xfrm>
          <a:prstGeom prst="roundRect">
            <a:avLst>
              <a:gd name="adj" fmla="val 48007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2686883" y="5092660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894755" y="5776198"/>
            <a:ext cx="248578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Core Success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894755" y="6206252"/>
            <a:ext cx="3882628" cy="1272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AutoML facilitated efficient data processing and led to the identification of the optimal model (Gradient Boosting) for this dataset.</a:t>
            </a:r>
            <a:endParaRPr lang="en-US" sz="1550" dirty="0"/>
          </a:p>
        </p:txBody>
      </p:sp>
      <p:sp>
        <p:nvSpPr>
          <p:cNvPr id="11" name="Shape 6"/>
          <p:cNvSpPr/>
          <p:nvPr/>
        </p:nvSpPr>
        <p:spPr>
          <a:xfrm>
            <a:off x="5175052" y="4980861"/>
            <a:ext cx="4280297" cy="596503"/>
          </a:xfrm>
          <a:prstGeom prst="roundRect">
            <a:avLst>
              <a:gd name="adj" fmla="val 48007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2" name="Text 7"/>
          <p:cNvSpPr/>
          <p:nvPr/>
        </p:nvSpPr>
        <p:spPr>
          <a:xfrm>
            <a:off x="7166015" y="5092660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5373886" y="5776198"/>
            <a:ext cx="248578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Next Steps</a:t>
            </a:r>
            <a:endParaRPr lang="en-US" sz="1950" dirty="0"/>
          </a:p>
        </p:txBody>
      </p:sp>
      <p:sp>
        <p:nvSpPr>
          <p:cNvPr id="14" name="Text 9"/>
          <p:cNvSpPr/>
          <p:nvPr/>
        </p:nvSpPr>
        <p:spPr>
          <a:xfrm>
            <a:off x="5373886" y="6206252"/>
            <a:ext cx="3882628" cy="1272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will now focus on deploying the best-performing model and integrating it with real-time data pipelines for continuous prediction.</a:t>
            </a:r>
            <a:endParaRPr lang="en-US" sz="1550" dirty="0"/>
          </a:p>
        </p:txBody>
      </p:sp>
      <p:sp>
        <p:nvSpPr>
          <p:cNvPr id="15" name="Shape 10"/>
          <p:cNvSpPr/>
          <p:nvPr/>
        </p:nvSpPr>
        <p:spPr>
          <a:xfrm>
            <a:off x="9654183" y="4980861"/>
            <a:ext cx="4280297" cy="596503"/>
          </a:xfrm>
          <a:prstGeom prst="roundRect">
            <a:avLst>
              <a:gd name="adj" fmla="val 480078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11645146" y="5092660"/>
            <a:ext cx="298252" cy="372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9853017" y="5776198"/>
            <a:ext cx="2485787" cy="310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The Vision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853017" y="6206252"/>
            <a:ext cx="3882628" cy="1272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Leveraging AutoML is key to unlocking deeper data insights and enabling smarter, faster, and more robust organizational decisions.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615</Words>
  <Application>Microsoft Office PowerPoint</Application>
  <PresentationFormat>Custom</PresentationFormat>
  <Paragraphs>66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 Light</vt:lpstr>
      <vt:lpstr>Arial</vt:lpstr>
      <vt:lpstr>Calibri</vt:lpstr>
      <vt:lpstr>Inter</vt:lpstr>
      <vt:lpstr>Corben</vt:lpstr>
      <vt:lpstr>Nobile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HP</dc:creator>
  <cp:lastModifiedBy>Mansi Parkhy</cp:lastModifiedBy>
  <cp:revision>3</cp:revision>
  <dcterms:created xsi:type="dcterms:W3CDTF">2025-10-14T15:32:51Z</dcterms:created>
  <dcterms:modified xsi:type="dcterms:W3CDTF">2025-10-15T12:55:49Z</dcterms:modified>
</cp:coreProperties>
</file>